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1" r:id="rId4"/>
    <p:sldId id="259" r:id="rId5"/>
    <p:sldId id="262" r:id="rId6"/>
    <p:sldId id="287" r:id="rId7"/>
    <p:sldId id="284" r:id="rId8"/>
    <p:sldId id="285" r:id="rId9"/>
    <p:sldId id="288" r:id="rId10"/>
    <p:sldId id="289" r:id="rId11"/>
    <p:sldId id="290" r:id="rId12"/>
    <p:sldId id="291" r:id="rId13"/>
    <p:sldId id="292" r:id="rId14"/>
    <p:sldId id="295" r:id="rId15"/>
    <p:sldId id="293" r:id="rId16"/>
    <p:sldId id="294" r:id="rId17"/>
    <p:sldId id="286"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Kolmogorov</a:t>
            </a:r>
            <a:r>
              <a:rPr lang="en-US" sz="2800" smtClean="0">
                <a:latin typeface="Times New Roman" pitchFamily="18" charset="0"/>
                <a:cs typeface="Times New Roman" pitchFamily="18" charset="0"/>
              </a:rPr>
              <a:t>-Smirnov Test</a:t>
            </a:r>
            <a:endParaRPr lang="en-US" sz="28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3434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3 at 5.1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 y="228600"/>
            <a:ext cx="9144000" cy="51122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1143000" y="5410200"/>
            <a:ext cx="6705600" cy="646331"/>
          </a:xfrm>
          <a:prstGeom prst="rect">
            <a:avLst/>
          </a:prstGeom>
          <a:solidFill>
            <a:srgbClr val="001667"/>
          </a:solidFill>
        </p:spPr>
        <p:txBody>
          <a:bodyPr wrap="square" rtlCol="0">
            <a:spAutoFit/>
          </a:bodyPr>
          <a:lstStyle/>
          <a:p>
            <a:pPr algn="ctr"/>
            <a:r>
              <a:rPr lang="en-US" dirty="0" smtClean="0"/>
              <a:t>Follow the menu as indicated to conduct the K-S test using the Explore option in the Descriptive Statistics menu.</a:t>
            </a:r>
          </a:p>
        </p:txBody>
      </p:sp>
    </p:spTree>
    <p:extLst>
      <p:ext uri="{BB962C8B-B14F-4D97-AF65-F5344CB8AC3E}">
        <p14:creationId xmlns:p14="http://schemas.microsoft.com/office/powerpoint/2010/main" val="32964877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3 at 5.18.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08715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5257800" y="2209800"/>
            <a:ext cx="3581400" cy="3416320"/>
          </a:xfrm>
          <a:prstGeom prst="rect">
            <a:avLst/>
          </a:prstGeom>
          <a:solidFill>
            <a:srgbClr val="001667"/>
          </a:solidFill>
        </p:spPr>
        <p:txBody>
          <a:bodyPr wrap="square" rtlCol="0">
            <a:spAutoFit/>
          </a:bodyPr>
          <a:lstStyle/>
          <a:p>
            <a:pPr algn="ctr"/>
            <a:r>
              <a:rPr lang="en-US" dirty="0" smtClean="0"/>
              <a:t>Move Classroom Community to the </a:t>
            </a:r>
            <a:r>
              <a:rPr lang="en-US" b="1" dirty="0" smtClean="0"/>
              <a:t>Dependent List: </a:t>
            </a:r>
            <a:r>
              <a:rPr lang="en-US" dirty="0" smtClean="0"/>
              <a:t>box. Click Plots.</a:t>
            </a:r>
          </a:p>
          <a:p>
            <a:pPr algn="ctr"/>
            <a:endParaRPr lang="en-US" dirty="0"/>
          </a:p>
          <a:p>
            <a:pPr algn="ctr"/>
            <a:r>
              <a:rPr lang="en-US" dirty="0"/>
              <a:t>Note: </a:t>
            </a:r>
            <a:r>
              <a:rPr lang="en-US" dirty="0" smtClean="0"/>
              <a:t>optionally</a:t>
            </a:r>
            <a:r>
              <a:rPr lang="en-US" dirty="0"/>
              <a:t>, you </a:t>
            </a:r>
            <a:r>
              <a:rPr lang="en-US" dirty="0" smtClean="0"/>
              <a:t>can also select </a:t>
            </a:r>
            <a:r>
              <a:rPr lang="en-US" dirty="0"/>
              <a:t>one or more factor variables, </a:t>
            </a:r>
            <a:r>
              <a:rPr lang="en-US" dirty="0" smtClean="0"/>
              <a:t>e.g., gender, whose </a:t>
            </a:r>
            <a:r>
              <a:rPr lang="en-US" dirty="0"/>
              <a:t>values will define groups of cases</a:t>
            </a:r>
            <a:r>
              <a:rPr lang="en-US" dirty="0" smtClean="0"/>
              <a:t>. Output will provide results disaggregated by the categories within each factor, e.g., K-S test results will be provided for male and female distributions of classroom community.</a:t>
            </a:r>
          </a:p>
        </p:txBody>
      </p:sp>
      <p:sp>
        <p:nvSpPr>
          <p:cNvPr id="6" name="Oval 5"/>
          <p:cNvSpPr/>
          <p:nvPr/>
        </p:nvSpPr>
        <p:spPr>
          <a:xfrm>
            <a:off x="4114800" y="1981200"/>
            <a:ext cx="9144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67000" y="1676400"/>
            <a:ext cx="13716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0806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3 at 5.20.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1032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5257800" y="2209800"/>
            <a:ext cx="3581400" cy="1200329"/>
          </a:xfrm>
          <a:prstGeom prst="rect">
            <a:avLst/>
          </a:prstGeom>
          <a:solidFill>
            <a:srgbClr val="001667"/>
          </a:solidFill>
        </p:spPr>
        <p:txBody>
          <a:bodyPr wrap="square" rtlCol="0">
            <a:spAutoFit/>
          </a:bodyPr>
          <a:lstStyle/>
          <a:p>
            <a:pPr algn="ctr"/>
            <a:r>
              <a:rPr lang="en-US" dirty="0" smtClean="0"/>
              <a:t>Select Normality plots with tests. Check Histogram, if desired. Click Continue and then OK to run the procedure. </a:t>
            </a:r>
          </a:p>
        </p:txBody>
      </p:sp>
      <p:sp>
        <p:nvSpPr>
          <p:cNvPr id="6" name="Oval 5"/>
          <p:cNvSpPr/>
          <p:nvPr/>
        </p:nvSpPr>
        <p:spPr>
          <a:xfrm>
            <a:off x="1219200" y="3276600"/>
            <a:ext cx="19050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4648200"/>
            <a:ext cx="8382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43400" y="3733800"/>
            <a:ext cx="6858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8117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Explore output.</a:t>
            </a:r>
          </a:p>
        </p:txBody>
      </p:sp>
      <p:pic>
        <p:nvPicPr>
          <p:cNvPr id="3" name="Picture 2" descr="Screen Shot 2013-08-23 at 5.2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 y="609600"/>
            <a:ext cx="9144000" cy="2583572"/>
          </a:xfrm>
          <a:prstGeom prst="rect">
            <a:avLst/>
          </a:prstGeom>
        </p:spPr>
      </p:pic>
    </p:spTree>
    <p:extLst>
      <p:ext uri="{BB962C8B-B14F-4D97-AF65-F5344CB8AC3E}">
        <p14:creationId xmlns:p14="http://schemas.microsoft.com/office/powerpoint/2010/main" val="31853550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3 at 5.39.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11167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3048000" y="3657600"/>
            <a:ext cx="3733800" cy="609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533400" y="4724400"/>
            <a:ext cx="8153400" cy="923330"/>
          </a:xfrm>
          <a:prstGeom prst="rect">
            <a:avLst/>
          </a:prstGeom>
          <a:solidFill>
            <a:srgbClr val="001667"/>
          </a:solidFill>
          <a:ln w="12700">
            <a:solidFill>
              <a:schemeClr val="tx1"/>
            </a:solidFill>
          </a:ln>
        </p:spPr>
        <p:txBody>
          <a:bodyPr wrap="square" rtlCol="0">
            <a:spAutoFit/>
          </a:bodyPr>
          <a:lstStyle/>
          <a:p>
            <a:pPr algn="ctr"/>
            <a:r>
              <a:rPr lang="en-US" dirty="0" smtClean="0"/>
              <a:t>Output includes </a:t>
            </a:r>
            <a:r>
              <a:rPr lang="en-US" dirty="0" err="1" smtClean="0"/>
              <a:t>descriptives</a:t>
            </a:r>
            <a:r>
              <a:rPr lang="en-US" dirty="0" smtClean="0"/>
              <a:t>. </a:t>
            </a:r>
            <a:r>
              <a:rPr lang="en-US" dirty="0"/>
              <a:t>K</a:t>
            </a:r>
            <a:r>
              <a:rPr lang="en-US" dirty="0" smtClean="0"/>
              <a:t>urtosis statistics are of special interest. The standard coefficient of kurtosis = </a:t>
            </a:r>
            <a:r>
              <a:rPr lang="en-US" dirty="0"/>
              <a:t> – </a:t>
            </a:r>
            <a:r>
              <a:rPr lang="en-US" dirty="0" smtClean="0"/>
              <a:t>1.044/.371 = </a:t>
            </a:r>
            <a:r>
              <a:rPr lang="en-US" dirty="0"/>
              <a:t> – </a:t>
            </a:r>
            <a:r>
              <a:rPr lang="en-US" dirty="0" smtClean="0"/>
              <a:t>2.81, indicating a pronounced </a:t>
            </a:r>
            <a:r>
              <a:rPr lang="en-US" dirty="0" err="1" smtClean="0"/>
              <a:t>platykurtic</a:t>
            </a:r>
            <a:r>
              <a:rPr lang="en-US" dirty="0" smtClean="0"/>
              <a:t> distribution that suggests a non-normality since the coefficient &lt; </a:t>
            </a:r>
            <a:r>
              <a:rPr lang="en-US" dirty="0"/>
              <a:t> – </a:t>
            </a:r>
            <a:r>
              <a:rPr lang="en-US" dirty="0" smtClean="0"/>
              <a:t>2.00.</a:t>
            </a:r>
          </a:p>
        </p:txBody>
      </p:sp>
    </p:spTree>
    <p:extLst>
      <p:ext uri="{BB962C8B-B14F-4D97-AF65-F5344CB8AC3E}">
        <p14:creationId xmlns:p14="http://schemas.microsoft.com/office/powerpoint/2010/main" val="24182889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2031325"/>
          </a:xfrm>
          <a:prstGeom prst="rect">
            <a:avLst/>
          </a:prstGeom>
          <a:solidFill>
            <a:srgbClr val="001667"/>
          </a:solidFill>
          <a:ln w="12700">
            <a:solidFill>
              <a:schemeClr val="tx1"/>
            </a:solidFill>
          </a:ln>
        </p:spPr>
        <p:txBody>
          <a:bodyPr wrap="square" rtlCol="0">
            <a:spAutoFit/>
          </a:bodyPr>
          <a:lstStyle/>
          <a:p>
            <a:pPr algn="ctr"/>
            <a:r>
              <a:rPr lang="en-US" dirty="0" smtClean="0"/>
              <a:t>The relevant part of the output is the above table on tests of normality. The results, as expected, are the same as the results obtained using the Legacy Dialogs procedure (i.e., the results are statistically significant since </a:t>
            </a:r>
            <a:r>
              <a:rPr lang="en-US" i="1" dirty="0" smtClean="0"/>
              <a:t>p</a:t>
            </a:r>
            <a:r>
              <a:rPr lang="en-US" dirty="0" smtClean="0"/>
              <a:t> &lt; .05.)</a:t>
            </a:r>
          </a:p>
          <a:p>
            <a:pPr algn="ctr"/>
            <a:endParaRPr lang="en-US" dirty="0"/>
          </a:p>
          <a:p>
            <a:pPr algn="ctr"/>
            <a:r>
              <a:rPr lang="en-US" dirty="0" smtClean="0"/>
              <a:t>Note: Shapiro-</a:t>
            </a:r>
            <a:r>
              <a:rPr lang="en-US" dirty="0" err="1" smtClean="0"/>
              <a:t>Wilk</a:t>
            </a:r>
            <a:r>
              <a:rPr lang="en-US" dirty="0" smtClean="0"/>
              <a:t> test results should be ignored in this example since </a:t>
            </a:r>
            <a:r>
              <a:rPr lang="en-US" i="1" dirty="0" smtClean="0"/>
              <a:t>N</a:t>
            </a:r>
            <a:r>
              <a:rPr lang="en-US" dirty="0" smtClean="0"/>
              <a:t> &gt; 50. </a:t>
            </a:r>
          </a:p>
        </p:txBody>
      </p:sp>
      <p:pic>
        <p:nvPicPr>
          <p:cNvPr id="5" name="Picture 4" descr="Screen Shot 2013-08-23 at 5.29.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762000"/>
            <a:ext cx="9144000" cy="2655294"/>
          </a:xfrm>
          <a:prstGeom prst="rect">
            <a:avLst/>
          </a:prstGeom>
        </p:spPr>
      </p:pic>
    </p:spTree>
    <p:extLst>
      <p:ext uri="{BB962C8B-B14F-4D97-AF65-F5344CB8AC3E}">
        <p14:creationId xmlns:p14="http://schemas.microsoft.com/office/powerpoint/2010/main" val="2512859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3 at 5.35.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594585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6019800" y="3124200"/>
            <a:ext cx="2895600" cy="1754327"/>
          </a:xfrm>
          <a:prstGeom prst="rect">
            <a:avLst/>
          </a:prstGeom>
          <a:solidFill>
            <a:srgbClr val="001667"/>
          </a:solidFill>
          <a:ln w="12700">
            <a:solidFill>
              <a:schemeClr val="tx1"/>
            </a:solidFill>
          </a:ln>
        </p:spPr>
        <p:txBody>
          <a:bodyPr wrap="square" rtlCol="0">
            <a:spAutoFit/>
          </a:bodyPr>
          <a:lstStyle/>
          <a:p>
            <a:pPr algn="ctr"/>
            <a:r>
              <a:rPr lang="en-US" dirty="0" smtClean="0"/>
              <a:t>SPSS output includes other relevant material to assist in evaluating normality, such as this Q-Q plot, which supports the conclusion of a non-normal distribution.</a:t>
            </a:r>
          </a:p>
        </p:txBody>
      </p:sp>
    </p:spTree>
    <p:extLst>
      <p:ext uri="{BB962C8B-B14F-4D97-AF65-F5344CB8AC3E}">
        <p14:creationId xmlns:p14="http://schemas.microsoft.com/office/powerpoint/2010/main" val="33460552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304800" y="457200"/>
            <a:ext cx="8458200" cy="1754327"/>
          </a:xfrm>
          <a:prstGeom prst="rect">
            <a:avLst/>
          </a:prstGeom>
          <a:solidFill>
            <a:srgbClr val="001667"/>
          </a:solidFill>
          <a:ln w="12700">
            <a:solidFill>
              <a:schemeClr val="tx1"/>
            </a:solidFill>
          </a:ln>
        </p:spPr>
        <p:txBody>
          <a:bodyPr wrap="square" rtlCol="0">
            <a:spAutoFit/>
          </a:bodyPr>
          <a:lstStyle/>
          <a:p>
            <a:pPr algn="ctr"/>
            <a:r>
              <a:rPr lang="en-US" dirty="0" smtClean="0"/>
              <a:t>Kolmogorov-Smirnov Test Results Summary</a:t>
            </a:r>
          </a:p>
          <a:p>
            <a:pPr algn="ctr"/>
            <a:endParaRPr lang="en-US" i="1" dirty="0"/>
          </a:p>
          <a:p>
            <a:pPr algn="ctr"/>
            <a:r>
              <a:rPr lang="en-US" i="1" dirty="0" smtClean="0"/>
              <a:t>H</a:t>
            </a:r>
            <a:r>
              <a:rPr lang="en-US" i="1" baseline="-25000" dirty="0" smtClean="0"/>
              <a:t>0</a:t>
            </a:r>
            <a:r>
              <a:rPr lang="en-US" dirty="0"/>
              <a:t>: There is no difference between the distribution of sense of classroom community data and a normal </a:t>
            </a:r>
            <a:r>
              <a:rPr lang="en-US" dirty="0" smtClean="0"/>
              <a:t>distribution. Test </a:t>
            </a:r>
            <a:r>
              <a:rPr lang="en-US" dirty="0"/>
              <a:t>results </a:t>
            </a:r>
            <a:r>
              <a:rPr lang="en-US" dirty="0" smtClean="0"/>
              <a:t>are </a:t>
            </a:r>
            <a:r>
              <a:rPr lang="en-US" dirty="0"/>
              <a:t>significant, </a:t>
            </a:r>
            <a:r>
              <a:rPr lang="en-US" i="1" dirty="0"/>
              <a:t>D</a:t>
            </a:r>
            <a:r>
              <a:rPr lang="en-US" dirty="0"/>
              <a:t> (169) = .09, </a:t>
            </a:r>
            <a:r>
              <a:rPr lang="en-US" i="1" dirty="0"/>
              <a:t>p</a:t>
            </a:r>
            <a:r>
              <a:rPr lang="en-US" dirty="0"/>
              <a:t> = .002, providing evidence to reject the null hypothesis. Consequently, it </a:t>
            </a:r>
            <a:r>
              <a:rPr lang="en-US" dirty="0" smtClean="0"/>
              <a:t>is </a:t>
            </a:r>
            <a:r>
              <a:rPr lang="en-US" dirty="0"/>
              <a:t>concluded that classroom community </a:t>
            </a:r>
            <a:r>
              <a:rPr lang="en-US" dirty="0" smtClean="0"/>
              <a:t>scores are not </a:t>
            </a:r>
            <a:r>
              <a:rPr lang="en-US" dirty="0"/>
              <a:t>normally distributed.</a:t>
            </a:r>
          </a:p>
        </p:txBody>
      </p:sp>
    </p:spTree>
    <p:extLst>
      <p:ext uri="{BB962C8B-B14F-4D97-AF65-F5344CB8AC3E}">
        <p14:creationId xmlns:p14="http://schemas.microsoft.com/office/powerpoint/2010/main" val="7436322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8"/>
            <a:ext cx="8229600" cy="1143000"/>
          </a:xfrm>
        </p:spPr>
        <p:txBody>
          <a:bodyPr>
            <a:normAutofit/>
          </a:bodyPr>
          <a:lstStyle/>
          <a:p>
            <a:r>
              <a:rPr lang="en-US" sz="2400" dirty="0" smtClean="0">
                <a:latin typeface="Times New Roman" pitchFamily="18" charset="0"/>
                <a:cs typeface="Times New Roman" pitchFamily="18" charset="0"/>
              </a:rPr>
              <a:t>Uses of the Kolmogorov-</a:t>
            </a:r>
            <a:r>
              <a:rPr lang="en-US" sz="2400" dirty="0" err="1" smtClean="0">
                <a:latin typeface="Times New Roman" pitchFamily="18" charset="0"/>
                <a:cs typeface="Times New Roman" pitchFamily="18" charset="0"/>
              </a:rPr>
              <a:t>Sminov</a:t>
            </a:r>
            <a:r>
              <a:rPr lang="en-US" sz="2400" dirty="0" smtClean="0">
                <a:latin typeface="Times New Roman" pitchFamily="18" charset="0"/>
                <a:cs typeface="Times New Roman" pitchFamily="18" charset="0"/>
              </a:rPr>
              <a:t> Test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029200"/>
          </a:xfrm>
        </p:spPr>
        <p:txBody>
          <a:bodyPr>
            <a:norm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Kolmogorov-Smirnov test (also known as the K-S </a:t>
            </a:r>
            <a:r>
              <a:rPr lang="en-US" sz="2400" dirty="0" smtClean="0">
                <a:latin typeface="Times New Roman" pitchFamily="18" charset="0"/>
                <a:cs typeface="Times New Roman" pitchFamily="18" charset="0"/>
              </a:rPr>
              <a:t>test or one</a:t>
            </a:r>
            <a:r>
              <a:rPr lang="en-US" sz="2400" dirty="0">
                <a:latin typeface="Times New Roman" pitchFamily="18" charset="0"/>
                <a:cs typeface="Times New Roman" pitchFamily="18" charset="0"/>
              </a:rPr>
              <a:t>-sample Kolmogorov-Smirnov </a:t>
            </a: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is a nonparametric procedure that determines whether a sample of data comes from a specific </a:t>
            </a:r>
            <a:r>
              <a:rPr lang="en-US" sz="2400" dirty="0" smtClean="0">
                <a:latin typeface="Times New Roman" pitchFamily="18" charset="0"/>
                <a:cs typeface="Times New Roman" pitchFamily="18" charset="0"/>
              </a:rPr>
              <a:t>distribution, i.e., normal, </a:t>
            </a:r>
            <a:r>
              <a:rPr lang="en-US" sz="2400" dirty="0">
                <a:latin typeface="Times New Roman" pitchFamily="18" charset="0"/>
                <a:cs typeface="Times New Roman" pitchFamily="18" charset="0"/>
              </a:rPr>
              <a:t>uniform, Poisson, or exponential </a:t>
            </a:r>
            <a:r>
              <a:rPr lang="en-US" sz="2400" dirty="0" smtClean="0">
                <a:latin typeface="Times New Roman" pitchFamily="18" charset="0"/>
                <a:cs typeface="Times New Roman" pitchFamily="18" charset="0"/>
              </a:rPr>
              <a:t>distribution.</a:t>
            </a:r>
          </a:p>
          <a:p>
            <a:r>
              <a:rPr lang="en-US" sz="2400" dirty="0" smtClean="0">
                <a:latin typeface="Times New Roman" pitchFamily="18" charset="0"/>
                <a:cs typeface="Times New Roman" pitchFamily="18" charset="0"/>
              </a:rPr>
              <a:t>It is </a:t>
            </a:r>
            <a:r>
              <a:rPr lang="en-US" sz="2400" dirty="0">
                <a:latin typeface="Times New Roman" pitchFamily="18" charset="0"/>
                <a:cs typeface="Times New Roman" pitchFamily="18" charset="0"/>
              </a:rPr>
              <a:t>mostly used for evaluating the assumption of </a:t>
            </a:r>
            <a:r>
              <a:rPr lang="en-US" sz="2400" dirty="0" err="1">
                <a:latin typeface="Times New Roman" pitchFamily="18" charset="0"/>
                <a:cs typeface="Times New Roman" pitchFamily="18" charset="0"/>
              </a:rPr>
              <a:t>univariate</a:t>
            </a:r>
            <a:r>
              <a:rPr lang="en-US" sz="2400" dirty="0">
                <a:latin typeface="Times New Roman" pitchFamily="18" charset="0"/>
                <a:cs typeface="Times New Roman" pitchFamily="18" charset="0"/>
              </a:rPr>
              <a:t> normality by taking the observed cumulative distribution of scores and comparing them to the theoretical cumulative distribution for a normally distributed variable. </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0 at 3.22.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20754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TextBox 1"/>
          <p:cNvSpPr txBox="1"/>
          <p:nvPr/>
        </p:nvSpPr>
        <p:spPr>
          <a:xfrm>
            <a:off x="1905000" y="1905000"/>
            <a:ext cx="3326827"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Motivation.sav</a:t>
            </a:r>
            <a:r>
              <a:rPr lang="en-US" dirty="0" smtClean="0"/>
              <a:t>.  </a:t>
            </a:r>
          </a:p>
        </p:txBody>
      </p:sp>
      <p:sp>
        <p:nvSpPr>
          <p:cNvPr id="5" name="TextBox 4"/>
          <p:cNvSpPr txBox="1"/>
          <p:nvPr/>
        </p:nvSpPr>
        <p:spPr>
          <a:xfrm>
            <a:off x="609600" y="24384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921484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3 at 2.4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411401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1219200" y="4267200"/>
            <a:ext cx="6705600" cy="2031325"/>
          </a:xfrm>
          <a:prstGeom prst="rect">
            <a:avLst/>
          </a:prstGeom>
          <a:solidFill>
            <a:srgbClr val="001667"/>
          </a:solidFill>
        </p:spPr>
        <p:txBody>
          <a:bodyPr wrap="square" rtlCol="0">
            <a:spAutoFit/>
          </a:bodyPr>
          <a:lstStyle/>
          <a:p>
            <a:pPr algn="ctr"/>
            <a:r>
              <a:rPr lang="en-US" dirty="0" smtClean="0"/>
              <a:t>Follow the menu as indicated to conduct the K-S test using Legacy Dialogs. Alternatively, one can run the test using the One-Sample option under the Nonparametric Tests menu or the Explore option in the Descriptive Statistics menu.</a:t>
            </a:r>
          </a:p>
          <a:p>
            <a:pPr algn="ctr"/>
            <a:endParaRPr lang="en-US" dirty="0"/>
          </a:p>
          <a:p>
            <a:pPr algn="ctr"/>
            <a:r>
              <a:rPr lang="en-US" dirty="0" smtClean="0"/>
              <a:t>Note: </a:t>
            </a:r>
            <a:r>
              <a:rPr lang="en-US" i="1" dirty="0" smtClean="0"/>
              <a:t>N</a:t>
            </a:r>
            <a:r>
              <a:rPr lang="en-US" dirty="0" smtClean="0"/>
              <a:t> = 169 in the active dataset; if </a:t>
            </a:r>
            <a:r>
              <a:rPr lang="en-US" i="1" dirty="0" smtClean="0"/>
              <a:t>N</a:t>
            </a:r>
            <a:r>
              <a:rPr lang="en-US" dirty="0" smtClean="0"/>
              <a:t> &lt; 50, the Shapiro-</a:t>
            </a:r>
            <a:r>
              <a:rPr lang="en-US" dirty="0" err="1" smtClean="0"/>
              <a:t>Wilk</a:t>
            </a:r>
            <a:r>
              <a:rPr lang="en-US" dirty="0" smtClean="0"/>
              <a:t> test should be used to evaluate normality.  </a:t>
            </a:r>
          </a:p>
        </p:txBody>
      </p:sp>
    </p:spTree>
    <p:extLst>
      <p:ext uri="{BB962C8B-B14F-4D97-AF65-F5344CB8AC3E}">
        <p14:creationId xmlns:p14="http://schemas.microsoft.com/office/powerpoint/2010/main" val="779218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3 at 2.53.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75733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943600" y="1371600"/>
            <a:ext cx="3200400" cy="3139321"/>
          </a:xfrm>
          <a:prstGeom prst="rect">
            <a:avLst/>
          </a:prstGeom>
          <a:solidFill>
            <a:srgbClr val="001667"/>
          </a:solidFill>
          <a:ln w="12700">
            <a:solidFill>
              <a:schemeClr val="tx1"/>
            </a:solidFill>
          </a:ln>
        </p:spPr>
        <p:txBody>
          <a:bodyPr wrap="square" rtlCol="0">
            <a:spAutoFit/>
          </a:bodyPr>
          <a:lstStyle/>
          <a:p>
            <a:pPr algn="ctr"/>
            <a:r>
              <a:rPr lang="en-US" dirty="0" smtClean="0"/>
              <a:t>In this example, we will test the following null hypothesis:</a:t>
            </a:r>
          </a:p>
          <a:p>
            <a:pPr algn="ctr"/>
            <a:r>
              <a:rPr lang="en-US" i="1" dirty="0" smtClean="0"/>
              <a:t>H</a:t>
            </a:r>
            <a:r>
              <a:rPr lang="en-US" baseline="-25000" dirty="0" smtClean="0"/>
              <a:t>o</a:t>
            </a:r>
            <a:r>
              <a:rPr lang="en-US" dirty="0" smtClean="0"/>
              <a:t>: </a:t>
            </a:r>
            <a:r>
              <a:rPr lang="en-US" dirty="0"/>
              <a:t>There is no difference between the distribution of sense of classroom community data and a normal distribution</a:t>
            </a:r>
            <a:r>
              <a:rPr lang="en-US" dirty="0" smtClean="0"/>
              <a:t>.</a:t>
            </a:r>
          </a:p>
          <a:p>
            <a:pPr algn="ctr"/>
            <a:endParaRPr lang="en-US" dirty="0" smtClean="0"/>
          </a:p>
          <a:p>
            <a:pPr algn="ctr"/>
            <a:r>
              <a:rPr lang="en-US" dirty="0"/>
              <a:t>M</a:t>
            </a:r>
            <a:r>
              <a:rPr lang="en-US" dirty="0" smtClean="0"/>
              <a:t>ove </a:t>
            </a:r>
            <a:r>
              <a:rPr lang="en-US" i="1" dirty="0" smtClean="0"/>
              <a:t>Classroom Community </a:t>
            </a:r>
            <a:r>
              <a:rPr lang="en-US" dirty="0" smtClean="0"/>
              <a:t>to the </a:t>
            </a:r>
            <a:r>
              <a:rPr lang="en-US" b="1" dirty="0" smtClean="0"/>
              <a:t>Test Variable List: </a:t>
            </a:r>
            <a:r>
              <a:rPr lang="en-US" dirty="0" smtClean="0"/>
              <a:t>box. Check Normal as the Test Distribution. Click Options. </a:t>
            </a:r>
            <a:endParaRPr lang="en-US" dirty="0"/>
          </a:p>
        </p:txBody>
      </p:sp>
      <p:sp>
        <p:nvSpPr>
          <p:cNvPr id="6" name="Oval 5"/>
          <p:cNvSpPr/>
          <p:nvPr/>
        </p:nvSpPr>
        <p:spPr>
          <a:xfrm>
            <a:off x="2819400" y="1752600"/>
            <a:ext cx="1828800" cy="685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3962400"/>
            <a:ext cx="10668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24400" y="1828800"/>
            <a:ext cx="10668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59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3 at 2.5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 y="381000"/>
            <a:ext cx="9144000" cy="575340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943600" y="1371600"/>
            <a:ext cx="3200400" cy="1200329"/>
          </a:xfrm>
          <a:prstGeom prst="rect">
            <a:avLst/>
          </a:prstGeom>
          <a:solidFill>
            <a:srgbClr val="001667"/>
          </a:solidFill>
          <a:ln w="12700">
            <a:solidFill>
              <a:schemeClr val="tx1"/>
            </a:solidFill>
          </a:ln>
        </p:spPr>
        <p:txBody>
          <a:bodyPr wrap="square" rtlCol="0">
            <a:spAutoFit/>
          </a:bodyPr>
          <a:lstStyle/>
          <a:p>
            <a:pPr algn="ctr"/>
            <a:r>
              <a:rPr lang="en-US" dirty="0" smtClean="0"/>
              <a:t>Check Descriptive to generate descriptive statistics output. Click Continue and then OK to run the test.</a:t>
            </a:r>
            <a:endParaRPr lang="en-US" dirty="0"/>
          </a:p>
        </p:txBody>
      </p:sp>
      <p:sp>
        <p:nvSpPr>
          <p:cNvPr id="6" name="Oval 5"/>
          <p:cNvSpPr/>
          <p:nvPr/>
        </p:nvSpPr>
        <p:spPr>
          <a:xfrm>
            <a:off x="4876800" y="4648200"/>
            <a:ext cx="914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43000" y="2667000"/>
            <a:ext cx="1219200" cy="609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29000" y="4114800"/>
            <a:ext cx="10668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6780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a:t>
            </a:r>
            <a:r>
              <a:rPr lang="en-US" smtClean="0"/>
              <a:t>NPar</a:t>
            </a:r>
            <a:r>
              <a:rPr lang="en-US" dirty="0" smtClean="0"/>
              <a:t> Tests output.</a:t>
            </a:r>
          </a:p>
        </p:txBody>
      </p:sp>
      <p:pic>
        <p:nvPicPr>
          <p:cNvPr id="5" name="Picture 4" descr="Screen Shot 2013-08-23 at 3.02.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416"/>
            <a:ext cx="9144000" cy="2446986"/>
          </a:xfrm>
          <a:prstGeom prst="rect">
            <a:avLst/>
          </a:prstGeom>
        </p:spPr>
      </p:pic>
    </p:spTree>
    <p:extLst>
      <p:ext uri="{BB962C8B-B14F-4D97-AF65-F5344CB8AC3E}">
        <p14:creationId xmlns:p14="http://schemas.microsoft.com/office/powerpoint/2010/main" val="18847737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447800" y="4724400"/>
            <a:ext cx="6400800" cy="369332"/>
          </a:xfrm>
          <a:prstGeom prst="rect">
            <a:avLst/>
          </a:prstGeom>
          <a:solidFill>
            <a:srgbClr val="001667"/>
          </a:solidFill>
          <a:ln w="12700">
            <a:solidFill>
              <a:schemeClr val="tx1"/>
            </a:solidFill>
          </a:ln>
        </p:spPr>
        <p:txBody>
          <a:bodyPr wrap="square" rtlCol="0">
            <a:spAutoFit/>
          </a:bodyPr>
          <a:lstStyle/>
          <a:p>
            <a:pPr algn="ctr"/>
            <a:r>
              <a:rPr lang="en-US" dirty="0"/>
              <a:t>The above SPSS output </a:t>
            </a:r>
            <a:r>
              <a:rPr lang="en-US" dirty="0" smtClean="0"/>
              <a:t>displays descriptive statistics.</a:t>
            </a:r>
          </a:p>
        </p:txBody>
      </p:sp>
      <p:pic>
        <p:nvPicPr>
          <p:cNvPr id="3" name="Picture 2" descr="Screen Shot 2013-08-23 at 3.03.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 y="685800"/>
            <a:ext cx="9144000" cy="3671161"/>
          </a:xfrm>
          <a:prstGeom prst="rect">
            <a:avLst/>
          </a:prstGeom>
        </p:spPr>
      </p:pic>
    </p:spTree>
    <p:extLst>
      <p:ext uri="{BB962C8B-B14F-4D97-AF65-F5344CB8AC3E}">
        <p14:creationId xmlns:p14="http://schemas.microsoft.com/office/powerpoint/2010/main" val="28214457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447800" y="4724400"/>
            <a:ext cx="6400800" cy="923330"/>
          </a:xfrm>
          <a:prstGeom prst="rect">
            <a:avLst/>
          </a:prstGeom>
          <a:solidFill>
            <a:srgbClr val="001667"/>
          </a:solidFill>
          <a:ln w="12700">
            <a:solidFill>
              <a:schemeClr val="tx1"/>
            </a:solidFill>
          </a:ln>
        </p:spPr>
        <p:txBody>
          <a:bodyPr wrap="square" rtlCol="0">
            <a:spAutoFit/>
          </a:bodyPr>
          <a:lstStyle/>
          <a:p>
            <a:pPr algn="ctr"/>
            <a:r>
              <a:rPr lang="en-US" dirty="0"/>
              <a:t>The above SPSS output </a:t>
            </a:r>
            <a:r>
              <a:rPr lang="en-US" dirty="0" smtClean="0"/>
              <a:t>shows </a:t>
            </a:r>
            <a:r>
              <a:rPr lang="en-US" dirty="0"/>
              <a:t>a significant </a:t>
            </a:r>
            <a:r>
              <a:rPr lang="en-US" dirty="0" smtClean="0"/>
              <a:t>relationship, </a:t>
            </a:r>
            <a:r>
              <a:rPr lang="en-US" i="1" dirty="0" smtClean="0">
                <a:latin typeface="Times New Roman" pitchFamily="18" charset="0"/>
                <a:cs typeface="Times New Roman" pitchFamily="18" charset="0"/>
              </a:rPr>
              <a:t>D </a:t>
            </a:r>
            <a:r>
              <a:rPr lang="en-US" dirty="0" smtClean="0"/>
              <a:t>= .09, </a:t>
            </a:r>
            <a:r>
              <a:rPr lang="en-US" i="1" dirty="0" smtClean="0"/>
              <a:t>p</a:t>
            </a:r>
            <a:r>
              <a:rPr lang="en-US" dirty="0" smtClean="0"/>
              <a:t> = .002, </a:t>
            </a:r>
            <a:r>
              <a:rPr lang="en-US" dirty="0"/>
              <a:t>since </a:t>
            </a:r>
            <a:r>
              <a:rPr lang="en-US"/>
              <a:t>the </a:t>
            </a:r>
            <a:r>
              <a:rPr lang="en-US" smtClean="0"/>
              <a:t>asymptotic </a:t>
            </a:r>
            <a:r>
              <a:rPr lang="en-US" dirty="0"/>
              <a:t>significance level &lt;= .05 (the assumed </a:t>
            </a:r>
            <a:r>
              <a:rPr lang="en-US" i="1" dirty="0" err="1"/>
              <a:t>à</a:t>
            </a:r>
            <a:r>
              <a:rPr lang="en-US" i="1" dirty="0"/>
              <a:t> priori </a:t>
            </a:r>
            <a:r>
              <a:rPr lang="en-US" dirty="0"/>
              <a:t>significance level).</a:t>
            </a:r>
            <a:endParaRPr lang="en-US" dirty="0" smtClean="0"/>
          </a:p>
        </p:txBody>
      </p:sp>
      <p:pic>
        <p:nvPicPr>
          <p:cNvPr id="2" name="Picture 1" descr="Screen Shot 2013-08-23 at 3.07.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3973975"/>
          </a:xfrm>
          <a:prstGeom prst="rect">
            <a:avLst/>
          </a:prstGeom>
        </p:spPr>
      </p:pic>
    </p:spTree>
    <p:extLst>
      <p:ext uri="{BB962C8B-B14F-4D97-AF65-F5344CB8AC3E}">
        <p14:creationId xmlns:p14="http://schemas.microsoft.com/office/powerpoint/2010/main" val="41904869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1050</Words>
  <Application>Microsoft Macintosh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Social Science Research Design and Statistics, 2/e Alfred P. Rovai, Jason D. Baker, and Michael K. Ponton</vt:lpstr>
      <vt:lpstr>Uses of the Kolmogorov-Sminov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Ponton</dc:creator>
  <cp:keywords/>
  <dc:description/>
  <cp:lastModifiedBy>Alfred Rovai</cp:lastModifiedBy>
  <cp:revision>68</cp:revision>
  <dcterms:created xsi:type="dcterms:W3CDTF">2013-06-04T13:30:25Z</dcterms:created>
  <dcterms:modified xsi:type="dcterms:W3CDTF">2013-08-27T09:54:12Z</dcterms:modified>
  <cp:category/>
</cp:coreProperties>
</file>